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663" r:id="rId2"/>
    <p:sldId id="1429" r:id="rId3"/>
    <p:sldId id="1423" r:id="rId4"/>
    <p:sldId id="1430" r:id="rId5"/>
    <p:sldId id="1431" r:id="rId6"/>
    <p:sldId id="1432" r:id="rId7"/>
    <p:sldId id="1425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BB0502"/>
    <a:srgbClr val="F9F9F9"/>
    <a:srgbClr val="EB4234"/>
    <a:srgbClr val="4384F4"/>
    <a:srgbClr val="E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5205" autoAdjust="0"/>
  </p:normalViewPr>
  <p:slideViewPr>
    <p:cSldViewPr snapToGrid="0">
      <p:cViewPr varScale="1">
        <p:scale>
          <a:sx n="86" d="100"/>
          <a:sy n="86" d="100"/>
        </p:scale>
        <p:origin x="564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94680-B887-4317-8BEE-8663944C1100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7A1B0-350C-4C61-B479-04486378D5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605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7A1B0-350C-4C61-B479-04486378D5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05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7A1B0-350C-4C61-B479-04486378D5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75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7A1B0-350C-4C61-B479-04486378D5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791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7A1B0-350C-4C61-B479-04486378D5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78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7A1B0-350C-4C61-B479-04486378D5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496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7A1B0-350C-4C61-B479-04486378D5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1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7A1B0-350C-4C61-B479-04486378D5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42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0018D-D160-4292-BF4A-972E24BDF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68FC05-A0E0-4307-8DDB-A429529AC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1A5A1-AD13-4525-89C4-B90159B2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B1D082-148D-49B1-8B67-B460F1F2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67D0C6-4C04-41F4-8E28-55309BED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75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9446D-021A-4D00-994B-C8F68D68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8B66FF-C9F0-40D9-90B9-98E7A24F3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8103E8-EF5C-4CD8-BF37-12233C9E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5E25B-331A-47F4-8586-0351A280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09949B-FB93-4FBE-91E2-E192BDFA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15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C98167-2488-4CA7-ABF1-142030904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5FAD05-7EC5-4FC1-9B8D-768BB8A92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9426FE-B577-4E8F-80AC-2182D6AE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A433B3-3FF6-4EC7-928A-167447FF2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5527C-1184-4ACD-BDE2-5D141996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939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057" y="858"/>
            <a:ext cx="12193057" cy="685859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2882114" y="2022463"/>
            <a:ext cx="6427773" cy="2813076"/>
            <a:chOff x="-177801" y="684213"/>
            <a:chExt cx="10882314" cy="4872038"/>
          </a:xfrm>
          <a:solidFill>
            <a:schemeClr val="tx1">
              <a:alpha val="5000"/>
            </a:schemeClr>
          </a:solidFill>
        </p:grpSpPr>
        <p:sp>
          <p:nvSpPr>
            <p:cNvPr id="4" name="Freeform 110"/>
            <p:cNvSpPr/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5" name="Freeform 111"/>
            <p:cNvSpPr/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6" name="Freeform 112"/>
            <p:cNvSpPr/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7" name="Freeform 113"/>
            <p:cNvSpPr/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8" name="Freeform 114"/>
            <p:cNvSpPr/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9" name="Freeform 115"/>
            <p:cNvSpPr/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0" name="Freeform 116"/>
            <p:cNvSpPr/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2" name="Freeform 118"/>
            <p:cNvSpPr/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3" name="Freeform 119"/>
            <p:cNvSpPr/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4" name="Freeform 120"/>
            <p:cNvSpPr/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5" name="Freeform 121"/>
            <p:cNvSpPr/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6" name="Freeform 122"/>
            <p:cNvSpPr/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7" name="Freeform 123"/>
            <p:cNvSpPr/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8" name="Freeform 124"/>
            <p:cNvSpPr/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19" name="Freeform 125"/>
            <p:cNvSpPr/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20" name="Freeform 126"/>
            <p:cNvSpPr/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21" name="Freeform 127"/>
            <p:cNvSpPr/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22" name="Freeform 128"/>
            <p:cNvSpPr/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23" name="Freeform 129"/>
            <p:cNvSpPr/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24" name="Freeform 130"/>
            <p:cNvSpPr/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25" name="Freeform 131"/>
            <p:cNvSpPr/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26" name="Freeform 132"/>
            <p:cNvSpPr/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27" name="Freeform 133"/>
            <p:cNvSpPr/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28" name="Freeform 134"/>
            <p:cNvSpPr/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29" name="Freeform 135"/>
            <p:cNvSpPr/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30" name="Freeform 136"/>
            <p:cNvSpPr/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31" name="Freeform 137"/>
            <p:cNvSpPr/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32" name="Freeform 138"/>
            <p:cNvSpPr/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33" name="Freeform 139"/>
            <p:cNvSpPr/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34" name="Freeform 140"/>
            <p:cNvSpPr/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35" name="Freeform 141"/>
            <p:cNvSpPr/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36" name="Freeform 142"/>
            <p:cNvSpPr/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37" name="Freeform 143"/>
            <p:cNvSpPr/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38" name="Freeform 144"/>
            <p:cNvSpPr/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39" name="Freeform 145"/>
            <p:cNvSpPr/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40" name="Freeform 146"/>
            <p:cNvSpPr/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41" name="Freeform 147"/>
            <p:cNvSpPr/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42" name="Freeform 148"/>
            <p:cNvSpPr/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43" name="Freeform 149"/>
            <p:cNvSpPr/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44" name="Freeform 150"/>
            <p:cNvSpPr/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45" name="Freeform 151"/>
            <p:cNvSpPr/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46" name="Freeform 152"/>
            <p:cNvSpPr/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47" name="Freeform 153"/>
            <p:cNvSpPr/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48" name="Freeform 154"/>
            <p:cNvSpPr/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49" name="Freeform 155"/>
            <p:cNvSpPr/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50" name="Freeform 156"/>
            <p:cNvSpPr/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51" name="Freeform 157"/>
            <p:cNvSpPr/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52" name="Freeform 158"/>
            <p:cNvSpPr/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53" name="Freeform 159"/>
            <p:cNvSpPr/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54" name="Freeform 160"/>
            <p:cNvSpPr/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55" name="Freeform 161"/>
            <p:cNvSpPr/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56" name="Freeform 162"/>
            <p:cNvSpPr/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57" name="Freeform 163"/>
            <p:cNvSpPr/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58" name="Freeform 164"/>
            <p:cNvSpPr/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59" name="Freeform 165"/>
            <p:cNvSpPr/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60" name="Freeform 166"/>
            <p:cNvSpPr/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61" name="Freeform 167"/>
            <p:cNvSpPr/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62" name="Freeform 168"/>
            <p:cNvSpPr/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63" name="Freeform 169"/>
            <p:cNvSpPr/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64" name="Freeform 170"/>
            <p:cNvSpPr/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65" name="Freeform 171"/>
            <p:cNvSpPr/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66" name="Freeform 172"/>
            <p:cNvSpPr/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67" name="Freeform 173"/>
            <p:cNvSpPr/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68" name="Freeform 174"/>
            <p:cNvSpPr/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69" name="Freeform 175"/>
            <p:cNvSpPr/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70" name="Freeform 176"/>
            <p:cNvSpPr/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71" name="Freeform 177"/>
            <p:cNvSpPr/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72" name="Freeform 178"/>
            <p:cNvSpPr/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73" name="Freeform 179"/>
            <p:cNvSpPr/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74" name="Freeform 180"/>
            <p:cNvSpPr/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75" name="Freeform 181"/>
            <p:cNvSpPr/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76" name="Freeform 182"/>
            <p:cNvSpPr/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77" name="Freeform 183"/>
            <p:cNvSpPr/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78" name="Freeform 184"/>
            <p:cNvSpPr/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79" name="Freeform 185"/>
            <p:cNvSpPr/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80" name="Freeform 186"/>
            <p:cNvSpPr/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81" name="Freeform 187"/>
            <p:cNvSpPr/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82" name="Freeform 188"/>
            <p:cNvSpPr/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83" name="Freeform 189"/>
            <p:cNvSpPr/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84" name="Freeform 190"/>
            <p:cNvSpPr/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85" name="Freeform 191"/>
            <p:cNvSpPr/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86" name="Freeform 192"/>
            <p:cNvSpPr/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  <p:sp>
          <p:nvSpPr>
            <p:cNvPr id="87" name="Freeform 193"/>
            <p:cNvSpPr/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+mn-lt"/>
                <a:ea typeface="+mn-ea"/>
              </a:endParaRPr>
            </a:p>
          </p:txBody>
        </p:sp>
      </p:grpSp>
      <p:sp>
        <p:nvSpPr>
          <p:cNvPr id="88" name="任意多边形 87"/>
          <p:cNvSpPr/>
          <p:nvPr userDrawn="1"/>
        </p:nvSpPr>
        <p:spPr>
          <a:xfrm>
            <a:off x="6352" y="788197"/>
            <a:ext cx="8821621" cy="98039"/>
          </a:xfrm>
          <a:custGeom>
            <a:avLst/>
            <a:gdLst>
              <a:gd name="connsiteX0" fmla="*/ 0 w 8821621"/>
              <a:gd name="connsiteY0" fmla="*/ 0 h 98038"/>
              <a:gd name="connsiteX1" fmla="*/ 8723583 w 8821621"/>
              <a:gd name="connsiteY1" fmla="*/ 0 h 98038"/>
              <a:gd name="connsiteX2" fmla="*/ 8821621 w 8821621"/>
              <a:gd name="connsiteY2" fmla="*/ 98038 h 98038"/>
              <a:gd name="connsiteX3" fmla="*/ 0 w 8821621"/>
              <a:gd name="connsiteY3" fmla="*/ 98038 h 98038"/>
              <a:gd name="connsiteX4" fmla="*/ 0 w 8821621"/>
              <a:gd name="connsiteY4" fmla="*/ 0 h 98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1621" h="98038">
                <a:moveTo>
                  <a:pt x="0" y="0"/>
                </a:moveTo>
                <a:lnTo>
                  <a:pt x="8723583" y="0"/>
                </a:lnTo>
                <a:lnTo>
                  <a:pt x="8821621" y="98038"/>
                </a:lnTo>
                <a:lnTo>
                  <a:pt x="0" y="98038"/>
                </a:lnTo>
                <a:lnTo>
                  <a:pt x="0" y="0"/>
                </a:lnTo>
                <a:close/>
              </a:path>
            </a:pathLst>
          </a:custGeom>
          <a:solidFill>
            <a:srgbClr val="E4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3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9" name="任意多边形 88"/>
          <p:cNvSpPr/>
          <p:nvPr userDrawn="1"/>
        </p:nvSpPr>
        <p:spPr>
          <a:xfrm>
            <a:off x="11085632" y="788197"/>
            <a:ext cx="1112721" cy="98039"/>
          </a:xfrm>
          <a:custGeom>
            <a:avLst/>
            <a:gdLst>
              <a:gd name="connsiteX0" fmla="*/ 98038 w 1112721"/>
              <a:gd name="connsiteY0" fmla="*/ 0 h 98038"/>
              <a:gd name="connsiteX1" fmla="*/ 1112721 w 1112721"/>
              <a:gd name="connsiteY1" fmla="*/ 0 h 98038"/>
              <a:gd name="connsiteX2" fmla="*/ 1112721 w 1112721"/>
              <a:gd name="connsiteY2" fmla="*/ 98038 h 98038"/>
              <a:gd name="connsiteX3" fmla="*/ 0 w 1112721"/>
              <a:gd name="connsiteY3" fmla="*/ 98038 h 98038"/>
              <a:gd name="connsiteX4" fmla="*/ 98038 w 1112721"/>
              <a:gd name="connsiteY4" fmla="*/ 0 h 98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721" h="98038">
                <a:moveTo>
                  <a:pt x="98038" y="0"/>
                </a:moveTo>
                <a:lnTo>
                  <a:pt x="1112721" y="0"/>
                </a:lnTo>
                <a:lnTo>
                  <a:pt x="1112721" y="98038"/>
                </a:lnTo>
                <a:lnTo>
                  <a:pt x="0" y="98038"/>
                </a:lnTo>
                <a:lnTo>
                  <a:pt x="98038" y="0"/>
                </a:lnTo>
                <a:close/>
              </a:path>
            </a:pathLst>
          </a:custGeom>
          <a:solidFill>
            <a:srgbClr val="E4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3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0" name="任意多边形 89"/>
          <p:cNvSpPr/>
          <p:nvPr userDrawn="1"/>
        </p:nvSpPr>
        <p:spPr>
          <a:xfrm>
            <a:off x="8827971" y="886233"/>
            <a:ext cx="2257659" cy="40867"/>
          </a:xfrm>
          <a:custGeom>
            <a:avLst/>
            <a:gdLst>
              <a:gd name="connsiteX0" fmla="*/ 0 w 2257658"/>
              <a:gd name="connsiteY0" fmla="*/ 0 h 40866"/>
              <a:gd name="connsiteX1" fmla="*/ 2257658 w 2257658"/>
              <a:gd name="connsiteY1" fmla="*/ 0 h 40866"/>
              <a:gd name="connsiteX2" fmla="*/ 2216792 w 2257658"/>
              <a:gd name="connsiteY2" fmla="*/ 40866 h 40866"/>
              <a:gd name="connsiteX3" fmla="*/ 40866 w 2257658"/>
              <a:gd name="connsiteY3" fmla="*/ 40866 h 40866"/>
              <a:gd name="connsiteX4" fmla="*/ 0 w 2257658"/>
              <a:gd name="connsiteY4" fmla="*/ 0 h 4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7658" h="40866">
                <a:moveTo>
                  <a:pt x="0" y="0"/>
                </a:moveTo>
                <a:lnTo>
                  <a:pt x="2257658" y="0"/>
                </a:lnTo>
                <a:lnTo>
                  <a:pt x="2216792" y="40866"/>
                </a:lnTo>
                <a:lnTo>
                  <a:pt x="40866" y="40866"/>
                </a:lnTo>
                <a:lnTo>
                  <a:pt x="0" y="0"/>
                </a:lnTo>
                <a:close/>
              </a:path>
            </a:pathLst>
          </a:custGeom>
          <a:solidFill>
            <a:srgbClr val="E4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3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6" name="直角三角形 95"/>
          <p:cNvSpPr/>
          <p:nvPr userDrawn="1"/>
        </p:nvSpPr>
        <p:spPr>
          <a:xfrm>
            <a:off x="8470" y="352038"/>
            <a:ext cx="436159" cy="436159"/>
          </a:xfrm>
          <a:prstGeom prst="rtTriangle">
            <a:avLst/>
          </a:prstGeom>
          <a:solidFill>
            <a:srgbClr val="E4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3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92" name="图片 9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192" y="297672"/>
            <a:ext cx="1926947" cy="53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539AB-2CEF-444C-B25F-5C5286EB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F1DB9-7F43-4C7B-92DE-92A47BB58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2F0B7E-E308-4DEB-871D-914F5BF2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14DFA-D538-49CF-9432-1DBD40D0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D2533-8D8B-4DD3-8B0A-8605B9D3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4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7C711-0BC2-4AD0-9156-896B0375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93F27-4B2C-48B8-9363-4E05DF3BA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B54703-7F20-428C-9C7A-628E6D02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A34C9-BA36-436E-8757-8A80A265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16AD9E-6F14-4523-8714-4F320209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58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2CE55-E234-4E45-B69B-2E2A5000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A7108-40D8-4CDB-BF62-084CE6D71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59D2DC-D453-4557-8AB3-29775A22A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61ADF2-7926-4374-8D85-763BC906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A5EA32-2A98-4C39-9612-2F800AF4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E2E719-EECE-4706-B2A6-BAC92E908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21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CA171-1722-4B9C-9B83-3E90EEC16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7A7849-FA3F-4623-9215-042828B2C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39C04A-76BF-4AEA-8AA1-E3A2649C1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9E2838-85F1-4027-81A9-9E9A8D463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C50261-2AB1-40E5-B2CC-63241D53C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605F8E-3DD0-4DA6-9C42-63ACCE7CA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804FB2-7D7F-4135-B3A1-61AC73A4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47C1A5-B16A-4001-B417-0CC046FF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95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10A0F-B769-4A5E-9AE9-3FA0ECE93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59A44F-52F4-4333-AFDD-0983EA8AE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6C9399-C276-4CE7-AE8D-941EFF74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560DE1-E262-429F-8B34-E62C212A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57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7D3A38-BCDB-43F8-95C4-E1FAEA33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10F892-3DAE-44BA-9274-C7953C7DE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F128E8-6A9D-42C4-8518-2A9B5D34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99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A4DA4-43FD-4F59-A095-885B8FD9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86EDB-428F-40B3-BF76-7DD65D8A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5874D6-DAB0-4BA7-B840-D6C90638F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7228CA-E8E7-4F70-BEA7-D39115AD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47A034-DECA-42EC-9955-AC04B4FC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DCD9FE-5DE0-4B97-8CCC-CD85AC81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02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8EFE0-EA7B-4184-8FDC-F5F78F2A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F9ED099-0C24-48C3-B929-40B817BD9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9E0A84-E72E-43E7-AA4B-DBBD38E2B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581451-91EF-4CAA-8B31-A6C1198D9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9F79F6-EB48-44F1-AC00-B84391D0A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5DB409-9DD9-4AF6-864F-2D18D231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22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4FD372F-5118-4313-876D-C3E6A3FD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EFB031-8A26-4C2B-9563-866F4EB9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FE3DA-2488-46F0-87B8-784D1900C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101A0-ABCF-4A1F-804F-6129D1FB6E53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671493-8DB5-4533-AC7A-752A7884F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6E4806-AF15-44F4-9819-822692C6E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1A33C-E8CC-454F-97AC-1BF287DC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8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264353" y="1111127"/>
            <a:ext cx="11555416" cy="1824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5" tIns="45719" rIns="91435" bIns="45719" numCol="1" anchor="ctr" anchorCtr="0" compatLnSpc="1"/>
          <a:lstStyle/>
          <a:p>
            <a:pPr marL="914377" indent="-914377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2025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编译系统实现赛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377" indent="-914377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FPGA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rPr>
              <a:t>在线自动评测与调试系统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A73C0A5-AA96-4F23-8DB7-3014BE6CCEB6}"/>
              </a:ext>
            </a:extLst>
          </p:cNvPr>
          <p:cNvSpPr txBox="1"/>
          <p:nvPr/>
        </p:nvSpPr>
        <p:spPr>
          <a:xfrm>
            <a:off x="8202967" y="5597804"/>
            <a:ext cx="3124091" cy="1070356"/>
          </a:xfrm>
          <a:prstGeom prst="rect">
            <a:avLst/>
          </a:prstGeom>
          <a:noFill/>
        </p:spPr>
        <p:txBody>
          <a:bodyPr wrap="square" lIns="68576" tIns="34289" rIns="68576" bIns="34289" rtlCol="0">
            <a:spAutoFit/>
          </a:bodyPr>
          <a:lstStyle/>
          <a:p>
            <a:pPr algn="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希冀平台技术团队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2025.04.25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8B7215-4A8F-434A-9906-2AC276D6A9D5}"/>
              </a:ext>
            </a:extLst>
          </p:cNvPr>
          <p:cNvSpPr txBox="1"/>
          <p:nvPr/>
        </p:nvSpPr>
        <p:spPr>
          <a:xfrm>
            <a:off x="2197224" y="3794084"/>
            <a:ext cx="7077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dobe Devanagari" panose="02040503050201020203" pitchFamily="18" charset="0"/>
              </a:rPr>
              <a:t>https://compiler.educg.net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58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 1">
            <a:extLst>
              <a:ext uri="{FF2B5EF4-FFF2-40B4-BE49-F238E27FC236}">
                <a16:creationId xmlns:a16="http://schemas.microsoft.com/office/drawing/2014/main" id="{5F418A00-E507-4471-A609-AF381E71B136}"/>
              </a:ext>
            </a:extLst>
          </p:cNvPr>
          <p:cNvSpPr txBox="1"/>
          <p:nvPr/>
        </p:nvSpPr>
        <p:spPr bwMode="auto">
          <a:xfrm>
            <a:off x="123132" y="283752"/>
            <a:ext cx="1989753" cy="4552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5" tIns="45719" rIns="91435" bIns="45719" numCol="1" anchor="ctr" anchorCtr="0" compatLnSpc="1"/>
          <a:lstStyle/>
          <a:p>
            <a:pPr marL="914377" indent="-914377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比赛系统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5C7FB5D-AE4D-4E0D-BACB-BD837FA630A5}"/>
              </a:ext>
            </a:extLst>
          </p:cNvPr>
          <p:cNvSpPr/>
          <p:nvPr/>
        </p:nvSpPr>
        <p:spPr>
          <a:xfrm>
            <a:off x="5126855" y="1026680"/>
            <a:ext cx="1651246" cy="523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参赛队伍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11F431-D14A-42C0-ACF1-8FEF0216115E}"/>
              </a:ext>
            </a:extLst>
          </p:cNvPr>
          <p:cNvSpPr/>
          <p:nvPr/>
        </p:nvSpPr>
        <p:spPr>
          <a:xfrm>
            <a:off x="364005" y="3000652"/>
            <a:ext cx="1872000" cy="523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① 大赛官网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C9D34C-1254-4349-9C7A-13639401F0F8}"/>
              </a:ext>
            </a:extLst>
          </p:cNvPr>
          <p:cNvSpPr/>
          <p:nvPr/>
        </p:nvSpPr>
        <p:spPr>
          <a:xfrm>
            <a:off x="5016478" y="3000652"/>
            <a:ext cx="1872000" cy="523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② 比赛系统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31A9F3E-62FF-40BE-A99B-B2D5292763DE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952478" y="1550463"/>
            <a:ext cx="0" cy="1450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箭头: 下弧形 35">
            <a:extLst>
              <a:ext uri="{FF2B5EF4-FFF2-40B4-BE49-F238E27FC236}">
                <a16:creationId xmlns:a16="http://schemas.microsoft.com/office/drawing/2014/main" id="{F5AD69F3-70B7-456B-802F-3EFB3DF62EFF}"/>
              </a:ext>
            </a:extLst>
          </p:cNvPr>
          <p:cNvSpPr/>
          <p:nvPr/>
        </p:nvSpPr>
        <p:spPr>
          <a:xfrm>
            <a:off x="1189628" y="3524435"/>
            <a:ext cx="4614149" cy="982159"/>
          </a:xfrm>
          <a:prstGeom prst="curvedUpArrow">
            <a:avLst>
              <a:gd name="adj1" fmla="val 25000"/>
              <a:gd name="adj2" fmla="val 38111"/>
              <a:gd name="adj3" fmla="val 25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7C6F083-16C8-4622-965F-F5DBA88D2B1A}"/>
              </a:ext>
            </a:extLst>
          </p:cNvPr>
          <p:cNvSpPr txBox="1"/>
          <p:nvPr/>
        </p:nvSpPr>
        <p:spPr>
          <a:xfrm>
            <a:off x="2203024" y="390795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从官网进入比赛系统</a:t>
            </a:r>
          </a:p>
        </p:txBody>
      </p:sp>
      <p:sp>
        <p:nvSpPr>
          <p:cNvPr id="43" name="箭头: 下弧形 42">
            <a:extLst>
              <a:ext uri="{FF2B5EF4-FFF2-40B4-BE49-F238E27FC236}">
                <a16:creationId xmlns:a16="http://schemas.microsoft.com/office/drawing/2014/main" id="{59370A42-26C2-4FB9-B030-1F1FAA7E2C0A}"/>
              </a:ext>
            </a:extLst>
          </p:cNvPr>
          <p:cNvSpPr/>
          <p:nvPr/>
        </p:nvSpPr>
        <p:spPr>
          <a:xfrm>
            <a:off x="5952478" y="3524434"/>
            <a:ext cx="5155707" cy="982160"/>
          </a:xfrm>
          <a:prstGeom prst="curved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7135C6D-44C1-410E-A78B-BDE9BF7FF4A6}"/>
              </a:ext>
            </a:extLst>
          </p:cNvPr>
          <p:cNvSpPr txBox="1"/>
          <p:nvPr/>
        </p:nvSpPr>
        <p:spPr>
          <a:xfrm>
            <a:off x="7203026" y="3907953"/>
            <a:ext cx="2733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从比赛系统进入</a:t>
            </a:r>
            <a:r>
              <a:rPr lang="en-US" altLang="zh-CN" sz="2000" b="1" dirty="0"/>
              <a:t>GitLab</a:t>
            </a:r>
            <a:endParaRPr lang="zh-CN" altLang="en-US" sz="2000" b="1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C24E4C7-2E82-486C-9666-E7FBF152BE88}"/>
              </a:ext>
            </a:extLst>
          </p:cNvPr>
          <p:cNvCxnSpPr>
            <a:cxnSpLocks/>
            <a:stCxn id="54" idx="1"/>
            <a:endCxn id="8" idx="3"/>
          </p:cNvCxnSpPr>
          <p:nvPr/>
        </p:nvCxnSpPr>
        <p:spPr>
          <a:xfrm flipH="1">
            <a:off x="6888478" y="3262544"/>
            <a:ext cx="3210381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D17BD3A-5705-401A-BD63-E0D5736F0C47}"/>
              </a:ext>
            </a:extLst>
          </p:cNvPr>
          <p:cNvSpPr/>
          <p:nvPr/>
        </p:nvSpPr>
        <p:spPr>
          <a:xfrm>
            <a:off x="10098859" y="3000652"/>
            <a:ext cx="1872000" cy="523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③ </a:t>
            </a:r>
            <a:r>
              <a:rPr lang="en-US" altLang="zh-CN" sz="2400" dirty="0"/>
              <a:t>GitLab</a:t>
            </a:r>
            <a:endParaRPr lang="zh-CN" altLang="en-US" sz="24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5A8E4BC-82F5-45A6-AAA3-B7F2054F9B68}"/>
              </a:ext>
            </a:extLst>
          </p:cNvPr>
          <p:cNvSpPr txBox="1"/>
          <p:nvPr/>
        </p:nvSpPr>
        <p:spPr>
          <a:xfrm>
            <a:off x="7498840" y="2843020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提交</a:t>
            </a:r>
            <a:r>
              <a:rPr lang="en-US" altLang="zh-CN" sz="2000" b="1" dirty="0"/>
              <a:t>GitLab</a:t>
            </a:r>
            <a:r>
              <a:rPr lang="zh-CN" altLang="en-US" sz="2000" b="1" dirty="0"/>
              <a:t>项目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FA2AE5F-B61A-4956-8E5D-4E5D34A8D548}"/>
              </a:ext>
            </a:extLst>
          </p:cNvPr>
          <p:cNvGrpSpPr/>
          <p:nvPr/>
        </p:nvGrpSpPr>
        <p:grpSpPr>
          <a:xfrm>
            <a:off x="212895" y="4801764"/>
            <a:ext cx="6473247" cy="1883154"/>
            <a:chOff x="623862" y="5206753"/>
            <a:chExt cx="6473247" cy="138747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ED357F4-369A-4519-979A-53C32152B5E3}"/>
                </a:ext>
              </a:extLst>
            </p:cNvPr>
            <p:cNvSpPr txBox="1"/>
            <p:nvPr/>
          </p:nvSpPr>
          <p:spPr>
            <a:xfrm>
              <a:off x="623862" y="5206753"/>
              <a:ext cx="4867038" cy="5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大赛官网：</a:t>
              </a:r>
              <a:r>
                <a:rPr lang="en-US" altLang="zh-CN" sz="2000" b="1" dirty="0"/>
                <a:t>https://compiler.educg.net</a:t>
              </a:r>
              <a:endParaRPr lang="zh-CN" altLang="en-US" sz="20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0831DFA-C3AB-4AA9-9A13-FCEA13442E5D}"/>
                </a:ext>
              </a:extLst>
            </p:cNvPr>
            <p:cNvSpPr txBox="1"/>
            <p:nvPr/>
          </p:nvSpPr>
          <p:spPr>
            <a:xfrm>
              <a:off x="623862" y="5705208"/>
              <a:ext cx="6473247" cy="5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比赛系统：</a:t>
              </a:r>
              <a:r>
                <a:rPr lang="en-US" altLang="zh-CN" sz="2000" b="1" dirty="0"/>
                <a:t>https://course.educg.net/pages/contest/</a:t>
              </a:r>
              <a:endParaRPr lang="zh-CN" altLang="en-US" sz="2000" b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28CF979-D343-445E-8E8C-352E59ABB500}"/>
                </a:ext>
              </a:extLst>
            </p:cNvPr>
            <p:cNvSpPr txBox="1"/>
            <p:nvPr/>
          </p:nvSpPr>
          <p:spPr>
            <a:xfrm>
              <a:off x="623862" y="6220586"/>
              <a:ext cx="4677884" cy="373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托管系统：</a:t>
              </a:r>
              <a:r>
                <a:rPr lang="en-US" altLang="zh-CN" sz="2000" b="1" dirty="0"/>
                <a:t>https://gitlab.eduxiji.net/</a:t>
              </a:r>
              <a:endParaRPr lang="zh-CN" altLang="en-US" sz="2000" b="1" dirty="0"/>
            </a:p>
          </p:txBody>
        </p:sp>
      </p:grp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E12247B-4CE1-452B-86A8-2512FEC71C31}"/>
              </a:ext>
            </a:extLst>
          </p:cNvPr>
          <p:cNvSpPr/>
          <p:nvPr/>
        </p:nvSpPr>
        <p:spPr>
          <a:xfrm>
            <a:off x="6778101" y="4964116"/>
            <a:ext cx="5276427" cy="1716652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lnSpc>
                <a:spcPts val="2600"/>
              </a:lnSpc>
              <a:buFont typeface="+mj-lt"/>
              <a:buAutoNum type="arabicPeriod"/>
            </a:pPr>
            <a:r>
              <a:rPr lang="en-US" altLang="zh-CN" b="1" dirty="0"/>
              <a:t>GitLab</a:t>
            </a:r>
            <a:r>
              <a:rPr lang="zh-CN" altLang="en-US" b="1" dirty="0"/>
              <a:t>登录账号为</a:t>
            </a:r>
            <a:r>
              <a:rPr lang="en-US" altLang="zh-CN" b="1" dirty="0"/>
              <a:t>“</a:t>
            </a:r>
            <a:r>
              <a:rPr lang="zh-CN" altLang="en-US" b="1" dirty="0"/>
              <a:t>队伍</a:t>
            </a:r>
            <a:r>
              <a:rPr lang="en-US" altLang="zh-CN" b="1" dirty="0"/>
              <a:t>ID”</a:t>
            </a:r>
            <a:r>
              <a:rPr lang="zh-CN" altLang="en-US" b="1" dirty="0"/>
              <a:t>，在比赛系统的</a:t>
            </a:r>
            <a:r>
              <a:rPr lang="en-US" altLang="zh-CN" b="1" dirty="0"/>
              <a:t>“</a:t>
            </a:r>
            <a:r>
              <a:rPr lang="zh-CN" altLang="en-US" b="1" dirty="0"/>
              <a:t>个人信息</a:t>
            </a:r>
            <a:r>
              <a:rPr lang="en-US" altLang="zh-CN" b="1" dirty="0"/>
              <a:t>”</a:t>
            </a:r>
            <a:r>
              <a:rPr lang="zh-CN" altLang="en-US" b="1" dirty="0"/>
              <a:t>中查看。首次登录</a:t>
            </a:r>
            <a:r>
              <a:rPr lang="en-US" altLang="zh-CN" b="1" dirty="0"/>
              <a:t>GitLab</a:t>
            </a:r>
            <a:r>
              <a:rPr lang="zh-CN" altLang="en-US" b="1" dirty="0"/>
              <a:t>时，请设置</a:t>
            </a:r>
            <a:r>
              <a:rPr lang="en-US" altLang="zh-CN" b="1" dirty="0"/>
              <a:t>GitLab</a:t>
            </a:r>
            <a:r>
              <a:rPr lang="zh-CN" altLang="en-US" b="1" dirty="0"/>
              <a:t>密码。</a:t>
            </a:r>
            <a:endParaRPr lang="en-US" altLang="zh-CN" b="1" dirty="0"/>
          </a:p>
          <a:p>
            <a:pPr marL="342900" indent="-342900" algn="just">
              <a:lnSpc>
                <a:spcPts val="2600"/>
              </a:lnSpc>
              <a:buFont typeface="+mj-lt"/>
              <a:buAutoNum type="arabicPeriod"/>
            </a:pPr>
            <a:r>
              <a:rPr lang="zh-CN" altLang="en-US" b="1" dirty="0"/>
              <a:t>提交至比赛系统的</a:t>
            </a:r>
            <a:r>
              <a:rPr lang="en-US" altLang="zh-CN" b="1" dirty="0"/>
              <a:t>GitLab</a:t>
            </a:r>
            <a:r>
              <a:rPr lang="zh-CN" altLang="en-US" b="1" dirty="0"/>
              <a:t>项目必须是团队成员</a:t>
            </a:r>
            <a:r>
              <a:rPr lang="en-US" altLang="zh-CN" b="1" dirty="0"/>
              <a:t>GitLab</a:t>
            </a:r>
            <a:r>
              <a:rPr lang="zh-CN" altLang="en-US" b="1" dirty="0"/>
              <a:t>账号下的项目。</a:t>
            </a:r>
            <a:endParaRPr lang="en-US" altLang="zh-CN" b="1" dirty="0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93108EA-6E49-4E46-AE9F-1200013C4034}"/>
              </a:ext>
            </a:extLst>
          </p:cNvPr>
          <p:cNvGrpSpPr/>
          <p:nvPr/>
        </p:nvGrpSpPr>
        <p:grpSpPr>
          <a:xfrm>
            <a:off x="1499312" y="1362720"/>
            <a:ext cx="1198759" cy="507091"/>
            <a:chOff x="3030941" y="1625877"/>
            <a:chExt cx="1198759" cy="50709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1C278C5-0E14-4ABF-A0AB-FCE7533B59FE}"/>
                </a:ext>
              </a:extLst>
            </p:cNvPr>
            <p:cNvSpPr txBox="1"/>
            <p:nvPr/>
          </p:nvSpPr>
          <p:spPr>
            <a:xfrm>
              <a:off x="3429481" y="167130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报名</a:t>
              </a:r>
              <a:endParaRPr lang="en-US" altLang="zh-CN" sz="2400" b="1" dirty="0"/>
            </a:p>
          </p:txBody>
        </p:sp>
        <p:pic>
          <p:nvPicPr>
            <p:cNvPr id="1026" name="Picture 2" descr="Business registration Vector Icons free download in SVG, PNG Format">
              <a:extLst>
                <a:ext uri="{FF2B5EF4-FFF2-40B4-BE49-F238E27FC236}">
                  <a16:creationId xmlns:a16="http://schemas.microsoft.com/office/drawing/2014/main" id="{47EAFFBC-8A96-49CF-9DE4-2F516A2066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941" y="1625877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4A407A6-7CFC-413F-9866-EF6605EE4C00}"/>
              </a:ext>
            </a:extLst>
          </p:cNvPr>
          <p:cNvGrpSpPr/>
          <p:nvPr/>
        </p:nvGrpSpPr>
        <p:grpSpPr>
          <a:xfrm>
            <a:off x="6110211" y="2054782"/>
            <a:ext cx="1151861" cy="461666"/>
            <a:chOff x="6015318" y="2054782"/>
            <a:chExt cx="1151861" cy="461666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75E1E89-C2EB-4ED1-AA5F-35F4C093975A}"/>
                </a:ext>
              </a:extLst>
            </p:cNvPr>
            <p:cNvSpPr txBox="1"/>
            <p:nvPr/>
          </p:nvSpPr>
          <p:spPr>
            <a:xfrm>
              <a:off x="6366960" y="205478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提测</a:t>
              </a:r>
              <a:endParaRPr lang="en-US" altLang="zh-CN" sz="2400" b="1" dirty="0"/>
            </a:p>
          </p:txBody>
        </p:sp>
        <p:pic>
          <p:nvPicPr>
            <p:cNvPr id="1028" name="Picture 4" descr="Submit successfully Vector Icons free download in SVG, PNG Format">
              <a:extLst>
                <a:ext uri="{FF2B5EF4-FFF2-40B4-BE49-F238E27FC236}">
                  <a16:creationId xmlns:a16="http://schemas.microsoft.com/office/drawing/2014/main" id="{D3B18A18-F33B-4CD8-ADCA-D070ED081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318" y="2054782"/>
              <a:ext cx="398220" cy="39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D4C3595-8135-4B2E-BA50-C8B1AA5AD93C}"/>
              </a:ext>
            </a:extLst>
          </p:cNvPr>
          <p:cNvGrpSpPr/>
          <p:nvPr/>
        </p:nvGrpSpPr>
        <p:grpSpPr>
          <a:xfrm>
            <a:off x="9701447" y="1310557"/>
            <a:ext cx="1289718" cy="560764"/>
            <a:chOff x="7635480" y="1531050"/>
            <a:chExt cx="1289718" cy="560764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D08D277-592C-4EB7-98D1-02048CDE6899}"/>
                </a:ext>
              </a:extLst>
            </p:cNvPr>
            <p:cNvSpPr txBox="1"/>
            <p:nvPr/>
          </p:nvSpPr>
          <p:spPr>
            <a:xfrm>
              <a:off x="8124979" y="163014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开发</a:t>
              </a:r>
              <a:endParaRPr lang="en-US" altLang="zh-CN" sz="2400" b="1" dirty="0"/>
            </a:p>
          </p:txBody>
        </p:sp>
        <p:pic>
          <p:nvPicPr>
            <p:cNvPr id="1030" name="Picture 6" descr="Development Vector Icons free download in SVG, PNG Format">
              <a:extLst>
                <a:ext uri="{FF2B5EF4-FFF2-40B4-BE49-F238E27FC236}">
                  <a16:creationId xmlns:a16="http://schemas.microsoft.com/office/drawing/2014/main" id="{A0994352-DC2F-4F74-9058-7EF1E7D1A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480" y="1531050"/>
              <a:ext cx="525026" cy="52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4C16368F-2D82-45EE-B9AB-39E0B6C0CDA8}"/>
              </a:ext>
            </a:extLst>
          </p:cNvPr>
          <p:cNvCxnSpPr>
            <a:stCxn id="2" idx="1"/>
            <a:endCxn id="7" idx="0"/>
          </p:cNvCxnSpPr>
          <p:nvPr/>
        </p:nvCxnSpPr>
        <p:spPr>
          <a:xfrm rot="10800000" flipV="1">
            <a:off x="1300005" y="1288572"/>
            <a:ext cx="3826850" cy="171208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071BE8DC-07F4-4631-8294-BE2947820B5C}"/>
              </a:ext>
            </a:extLst>
          </p:cNvPr>
          <p:cNvCxnSpPr>
            <a:stCxn id="2" idx="3"/>
            <a:endCxn id="54" idx="0"/>
          </p:cNvCxnSpPr>
          <p:nvPr/>
        </p:nvCxnSpPr>
        <p:spPr>
          <a:xfrm>
            <a:off x="6778101" y="1288572"/>
            <a:ext cx="4256758" cy="171208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 1">
            <a:extLst>
              <a:ext uri="{FF2B5EF4-FFF2-40B4-BE49-F238E27FC236}">
                <a16:creationId xmlns:a16="http://schemas.microsoft.com/office/drawing/2014/main" id="{5F418A00-E507-4471-A609-AF381E71B136}"/>
              </a:ext>
            </a:extLst>
          </p:cNvPr>
          <p:cNvSpPr txBox="1"/>
          <p:nvPr/>
        </p:nvSpPr>
        <p:spPr bwMode="auto">
          <a:xfrm>
            <a:off x="242981" y="283752"/>
            <a:ext cx="2082968" cy="4552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5" tIns="45719" rIns="91435" bIns="45719" numCol="1" anchor="ctr" anchorCtr="0" compatLnSpc="1"/>
          <a:lstStyle/>
          <a:p>
            <a:pPr marL="914377" indent="-914377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提交与评测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99C18C-82D1-43CD-95EF-36369CD3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03" y="1214511"/>
            <a:ext cx="7554899" cy="42496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22401B-1CAD-4A3A-9D0E-FBE0FCCD62F7}"/>
              </a:ext>
            </a:extLst>
          </p:cNvPr>
          <p:cNvSpPr txBox="1"/>
          <p:nvPr/>
        </p:nvSpPr>
        <p:spPr>
          <a:xfrm>
            <a:off x="7757608" y="945469"/>
            <a:ext cx="4347095" cy="514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程序语言规范：</a:t>
            </a:r>
            <a:r>
              <a:rPr lang="en-US" altLang="zh-CN" sz="1600" b="1" dirty="0"/>
              <a:t>SysY2022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开发语言：</a:t>
            </a:r>
            <a:r>
              <a:rPr lang="en-US" altLang="zh-CN" sz="1600" b="1" dirty="0"/>
              <a:t>Java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C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C++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Rust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编译环境：</a:t>
            </a:r>
            <a:r>
              <a:rPr lang="en-US" altLang="zh-CN" sz="1600" b="1" dirty="0"/>
              <a:t>AMD64 8GB Ubuntu24.04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C/C++</a:t>
            </a:r>
            <a:r>
              <a:rPr lang="zh-CN" altLang="en-US" sz="1600" b="1" dirty="0"/>
              <a:t>编译器：</a:t>
            </a:r>
            <a:r>
              <a:rPr lang="en-US" altLang="zh-CN" sz="1600" b="1" dirty="0"/>
              <a:t>LLVM/Clang-18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/>
              <a:t>C</a:t>
            </a:r>
            <a:r>
              <a:rPr lang="zh-CN" altLang="en-US" sz="1400" b="1" dirty="0"/>
              <a:t>语言：</a:t>
            </a:r>
            <a:r>
              <a:rPr lang="en-US" altLang="zh-CN" sz="1400" b="1" dirty="0"/>
              <a:t>clang --std=c11 -O2 –lm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/>
              <a:t>C++</a:t>
            </a:r>
            <a:r>
              <a:rPr lang="zh-CN" altLang="en-US" sz="1400" b="1" dirty="0"/>
              <a:t>语言：</a:t>
            </a:r>
            <a:r>
              <a:rPr lang="en-US" altLang="zh-CN" sz="1400" b="1" dirty="0"/>
              <a:t>clang++ --std=c++17 -O2 -lm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Java </a:t>
            </a:r>
            <a:r>
              <a:rPr lang="zh-CN" altLang="en-US" sz="1600" b="1" dirty="0"/>
              <a:t>平台与编译器：</a:t>
            </a:r>
            <a:r>
              <a:rPr lang="en-US" altLang="zh-CN" sz="1600" b="1" dirty="0"/>
              <a:t>openjdk 24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/>
              <a:t>主类名：</a:t>
            </a:r>
            <a:r>
              <a:rPr lang="en-US" altLang="zh-CN" sz="1400" b="1" dirty="0"/>
              <a:t>Compiler.java </a:t>
            </a:r>
            <a:r>
              <a:rPr lang="zh-CN" altLang="en-US" sz="1400" b="1" dirty="0"/>
              <a:t>（主类不带包名）</a:t>
            </a:r>
            <a:endParaRPr lang="en-US" altLang="zh-CN" sz="14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/>
              <a:t>编译选项：</a:t>
            </a:r>
            <a:r>
              <a:rPr lang="en-US" altLang="zh-CN" sz="1400" b="1" dirty="0"/>
              <a:t>javac -encoding utf-8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Rust</a:t>
            </a:r>
            <a:r>
              <a:rPr lang="zh-CN" altLang="en-US" sz="1600" b="1" dirty="0"/>
              <a:t>平台与编译器：</a:t>
            </a:r>
            <a:r>
              <a:rPr lang="en-US" altLang="zh-CN" sz="1600" b="1" dirty="0"/>
              <a:t>rustc 1.85.0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/>
              <a:t>编译选项：</a:t>
            </a:r>
            <a:r>
              <a:rPr lang="en-US" altLang="zh-CN" sz="1400" b="1" dirty="0"/>
              <a:t>rustc -O2</a:t>
            </a:r>
            <a:endParaRPr lang="en-US" altLang="zh-CN" sz="1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F6EB9A-3028-4981-916B-531D8C1C69C7}"/>
              </a:ext>
            </a:extLst>
          </p:cNvPr>
          <p:cNvSpPr txBox="1"/>
          <p:nvPr/>
        </p:nvSpPr>
        <p:spPr>
          <a:xfrm>
            <a:off x="87297" y="5464142"/>
            <a:ext cx="2238652" cy="1310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初赛</a:t>
            </a:r>
            <a:endParaRPr lang="en-US" altLang="zh-CN" sz="1600" b="1" dirty="0"/>
          </a:p>
          <a:p>
            <a:pPr marL="742950" lvl="1" indent="-285750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/>
              <a:t>功能（</a:t>
            </a:r>
            <a:r>
              <a:rPr lang="en-US" altLang="zh-CN" sz="1600" b="1" dirty="0"/>
              <a:t>50%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marL="742950" lvl="1" indent="-285750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/>
              <a:t>性能（</a:t>
            </a:r>
            <a:r>
              <a:rPr lang="en-US" altLang="zh-CN" sz="1600" b="1" dirty="0"/>
              <a:t>50%</a:t>
            </a:r>
            <a:r>
              <a:rPr lang="zh-CN" altLang="en-US" sz="1600" b="1" dirty="0"/>
              <a:t>）</a:t>
            </a:r>
            <a:endParaRPr lang="en-US" altLang="zh-CN" sz="16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DD8250-4CEA-4BB5-A84D-097206F55E7A}"/>
              </a:ext>
            </a:extLst>
          </p:cNvPr>
          <p:cNvSpPr txBox="1"/>
          <p:nvPr/>
        </p:nvSpPr>
        <p:spPr>
          <a:xfrm>
            <a:off x="3922452" y="5563590"/>
            <a:ext cx="3133818" cy="1253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决赛</a:t>
            </a:r>
            <a:endParaRPr lang="en-US" altLang="zh-CN" sz="1600" b="1" dirty="0"/>
          </a:p>
          <a:p>
            <a:pPr marL="742950" lvl="1" indent="-285750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/>
              <a:t>功能：</a:t>
            </a:r>
            <a:r>
              <a:rPr lang="en-US" altLang="zh-CN" sz="1600" b="1" dirty="0"/>
              <a:t>20%</a:t>
            </a:r>
          </a:p>
          <a:p>
            <a:pPr marL="742950" lvl="1" indent="-285750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/>
              <a:t>性能：</a:t>
            </a:r>
            <a:r>
              <a:rPr lang="en-US" altLang="zh-CN" sz="1600" b="1" dirty="0"/>
              <a:t>70%          </a:t>
            </a:r>
          </a:p>
          <a:p>
            <a:pPr marL="742950" lvl="1" indent="-285750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/>
              <a:t>团队、文档、答辩：</a:t>
            </a:r>
            <a:r>
              <a:rPr lang="en-US" altLang="zh-CN" sz="1600" b="1" dirty="0"/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191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 1">
            <a:extLst>
              <a:ext uri="{FF2B5EF4-FFF2-40B4-BE49-F238E27FC236}">
                <a16:creationId xmlns:a16="http://schemas.microsoft.com/office/drawing/2014/main" id="{5F418A00-E507-4471-A609-AF381E71B136}"/>
              </a:ext>
            </a:extLst>
          </p:cNvPr>
          <p:cNvSpPr txBox="1"/>
          <p:nvPr/>
        </p:nvSpPr>
        <p:spPr bwMode="auto">
          <a:xfrm>
            <a:off x="242981" y="283752"/>
            <a:ext cx="2588996" cy="4552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5" tIns="45719" rIns="91435" bIns="45719" numCol="1" anchor="ctr" anchorCtr="0" compatLnSpc="1"/>
          <a:lstStyle/>
          <a:p>
            <a:pPr marL="914377" indent="-914377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ARM</a:t>
            </a:r>
            <a:r>
              <a:rPr lang="zh-CN" altLang="en-US" sz="2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硬件平台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99C18C-82D1-43CD-95EF-36369CD3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14" y="976272"/>
            <a:ext cx="6637034" cy="36711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22401B-1CAD-4A3A-9D0E-FBE0FCCD62F7}"/>
              </a:ext>
            </a:extLst>
          </p:cNvPr>
          <p:cNvSpPr txBox="1"/>
          <p:nvPr/>
        </p:nvSpPr>
        <p:spPr>
          <a:xfrm>
            <a:off x="59186" y="976272"/>
            <a:ext cx="5298488" cy="58378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2000" b="1" i="0" u="none" strike="noStrike" baseline="0" dirty="0">
                <a:solidFill>
                  <a:schemeClr val="tx1"/>
                </a:solidFill>
                <a:latin typeface="+mn-ea"/>
              </a:rPr>
              <a:t>ARM</a:t>
            </a:r>
            <a:r>
              <a:rPr lang="zh-CN" altLang="en-US" sz="2000" b="1" i="0" u="none" strike="noStrike" baseline="0" dirty="0">
                <a:solidFill>
                  <a:schemeClr val="tx1"/>
                </a:solidFill>
                <a:latin typeface="+mn-ea"/>
              </a:rPr>
              <a:t>硬件平台（</a:t>
            </a:r>
            <a:r>
              <a:rPr lang="en-US" altLang="zh-CN" sz="2000" b="1" i="0" u="none" strike="noStrike" baseline="0" dirty="0">
                <a:solidFill>
                  <a:schemeClr val="tx1"/>
                </a:solidFill>
                <a:latin typeface="+mn-ea"/>
              </a:rPr>
              <a:t>CG-FPGA15EG</a:t>
            </a:r>
            <a:r>
              <a:rPr lang="zh-CN" altLang="en-US" sz="2000" b="1" i="0" u="none" strike="noStrike" baseline="0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sz="2000" b="1" i="0" u="none" strike="noStrike" baseline="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u="none" strike="noStrike" baseline="0" dirty="0">
                <a:solidFill>
                  <a:schemeClr val="tx1"/>
                </a:solidFill>
                <a:latin typeface="+mn-ea"/>
              </a:rPr>
              <a:t>CPU</a:t>
            </a: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赛灵思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XCZU15EG ARM Cortex-A53 MPCore</a:t>
            </a: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4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核心（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个隔离核用于评测）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L1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指令缓存：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32KB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路组相联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L1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数据缓存：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32KB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4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路组相联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L2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缓存大小：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4MB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，所有核共享，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16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路组相联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支持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ARMv8-A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和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64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位指令集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支持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NEON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、单精度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/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双精度浮点运算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内存：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4GB DDR4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操作系统：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64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位，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Ubuntu 22.04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汇编和链接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gcc version 11.2.0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Ubuntu 11.2.0-19ubuntu1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gcc -march=armv8-a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测试（编译器统一命名为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Compiler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功能：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compiler testcase.sysy -S -o testcase.s</a:t>
            </a: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性能：</a:t>
            </a:r>
            <a:r>
              <a:rPr lang="pt-BR" altLang="zh-CN" sz="1600" b="1" dirty="0">
                <a:solidFill>
                  <a:schemeClr val="tx1"/>
                </a:solidFill>
                <a:latin typeface="+mn-ea"/>
              </a:rPr>
              <a:t>compiler testcase.sysy -S -o testcase.s -O1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B726E6-92FE-4BEB-8412-03D1687EAABE}"/>
              </a:ext>
            </a:extLst>
          </p:cNvPr>
          <p:cNvSpPr txBox="1"/>
          <p:nvPr/>
        </p:nvSpPr>
        <p:spPr>
          <a:xfrm>
            <a:off x="5457314" y="4741974"/>
            <a:ext cx="6637034" cy="2051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参赛队编译器要能够将符合自定义程序设计语言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SysY2022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的测试程序编译为 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ARM 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汇编语言程序（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64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位，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ARMv8-A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架构），并通过汇编链接后在基于赛灵思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XCZU15EG ARM Cortex-A53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处理器的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Ubuntu 22.04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操作系统上运行。</a:t>
            </a:r>
            <a:endParaRPr lang="en-US" altLang="zh-CN" sz="1600" b="1" dirty="0">
              <a:solidFill>
                <a:srgbClr val="000000"/>
              </a:solidFill>
              <a:latin typeface="+mn-ea"/>
              <a:cs typeface="Microsoft JhengHei Light" panose="020B0304030504040204" pitchFamily="34" charset="-120"/>
            </a:endParaRPr>
          </a:p>
          <a:p>
            <a:pPr marL="342900" indent="-342900" algn="just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rgbClr val="000000"/>
                </a:solidFill>
                <a:effectLst/>
                <a:latin typeface="+mn-ea"/>
                <a:cs typeface="Microsoft JhengHei Light" panose="020B0304030504040204" pitchFamily="34" charset="-120"/>
              </a:rPr>
              <a:t>评测系统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+mn-ea"/>
                <a:cs typeface="Microsoft JhengHei Light" panose="020B0304030504040204" pitchFamily="34" charset="-120"/>
              </a:rPr>
              <a:t>采用了Linux CPU隔离技术（isolcpu=2,3），目标程序运行在操作系统的核心2和核心3上。若参赛队编译器采用了多线程优化技术，请注意与此要求相匹配。</a:t>
            </a:r>
          </a:p>
        </p:txBody>
      </p:sp>
    </p:spTree>
    <p:extLst>
      <p:ext uri="{BB962C8B-B14F-4D97-AF65-F5344CB8AC3E}">
        <p14:creationId xmlns:p14="http://schemas.microsoft.com/office/powerpoint/2010/main" val="28469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 1">
            <a:extLst>
              <a:ext uri="{FF2B5EF4-FFF2-40B4-BE49-F238E27FC236}">
                <a16:creationId xmlns:a16="http://schemas.microsoft.com/office/drawing/2014/main" id="{5F418A00-E507-4471-A609-AF381E71B136}"/>
              </a:ext>
            </a:extLst>
          </p:cNvPr>
          <p:cNvSpPr txBox="1"/>
          <p:nvPr/>
        </p:nvSpPr>
        <p:spPr bwMode="auto">
          <a:xfrm>
            <a:off x="242981" y="283752"/>
            <a:ext cx="2873081" cy="4552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5" tIns="45719" rIns="91435" bIns="45719" numCol="1" anchor="ctr" anchorCtr="0" compatLnSpc="1"/>
          <a:lstStyle/>
          <a:p>
            <a:pPr marL="914377" indent="-914377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RISC-V</a:t>
            </a:r>
            <a:r>
              <a:rPr lang="zh-CN" altLang="en-US" sz="2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硬件平台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99C18C-82D1-43CD-95EF-36369CD3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14" y="976272"/>
            <a:ext cx="6637034" cy="36711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22401B-1CAD-4A3A-9D0E-FBE0FCCD62F7}"/>
              </a:ext>
            </a:extLst>
          </p:cNvPr>
          <p:cNvSpPr txBox="1"/>
          <p:nvPr/>
        </p:nvSpPr>
        <p:spPr>
          <a:xfrm>
            <a:off x="59186" y="976272"/>
            <a:ext cx="5298488" cy="58378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RISC-V</a:t>
            </a:r>
            <a:r>
              <a:rPr lang="zh-CN" altLang="en-US" sz="2000" b="1" i="0" u="none" strike="noStrike" baseline="0" dirty="0">
                <a:solidFill>
                  <a:schemeClr val="tx1"/>
                </a:solidFill>
                <a:latin typeface="+mn-ea"/>
              </a:rPr>
              <a:t>硬件平台（</a:t>
            </a:r>
            <a:r>
              <a:rPr lang="en-US" altLang="zh-CN" sz="2000" b="1" i="0" u="none" strike="noStrike" baseline="0" dirty="0">
                <a:solidFill>
                  <a:schemeClr val="tx1"/>
                </a:solidFill>
                <a:latin typeface="+mn-ea"/>
              </a:rPr>
              <a:t>CG-FPGA15EG</a:t>
            </a:r>
            <a:r>
              <a:rPr lang="zh-CN" altLang="en-US" sz="2000" b="1" i="0" u="none" strike="noStrike" baseline="0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sz="2000" b="1" i="0" u="none" strike="noStrike" baseline="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u="none" strike="noStrike" baseline="0" dirty="0">
                <a:solidFill>
                  <a:schemeClr val="tx1"/>
                </a:solidFill>
                <a:latin typeface="+mn-ea"/>
              </a:rPr>
              <a:t>CPU</a:t>
            </a:r>
            <a:r>
              <a:rPr lang="zh-CN" altLang="en-US" sz="1600" b="1" i="0" u="none" strike="noStrike" baseline="0" dirty="0">
                <a:solidFill>
                  <a:schemeClr val="tx1"/>
                </a:solidFill>
                <a:latin typeface="+mn-ea"/>
              </a:rPr>
              <a:t>软核</a:t>
            </a:r>
            <a:endParaRPr lang="en-US" altLang="zh-CN" sz="1600" b="1" i="0" u="none" strike="noStrike" baseline="0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BOOM v3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Berkeley Out-of-Order Machine Version 3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）架构，单核心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RISC-V 64GC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指令集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主频：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50M</a:t>
            </a: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乱序执行，双发射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超标量架构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内存：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2GB DDR4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配备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FPU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（浮点数运算单元，采用标准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IEEE754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格式）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汇编和链接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gcc version 13.3.0 (Ubuntu 13.3.0-6ubuntu2~24.04)</a:t>
            </a: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gcc -march=rv64gc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测试（编译器统一命名为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Compiler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功能：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compiler testcase.sysy -S -o testcase.s</a:t>
            </a:r>
          </a:p>
          <a:p>
            <a:pPr marL="800100" lvl="1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性能：</a:t>
            </a:r>
            <a:r>
              <a:rPr lang="pt-BR" altLang="zh-CN" sz="1600" b="1" dirty="0">
                <a:solidFill>
                  <a:schemeClr val="tx1"/>
                </a:solidFill>
                <a:latin typeface="+mn-ea"/>
              </a:rPr>
              <a:t>compiler testcase.sysy -S -o testcase.s -O1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B726E6-92FE-4BEB-8412-03D1687EAABE}"/>
              </a:ext>
            </a:extLst>
          </p:cNvPr>
          <p:cNvSpPr txBox="1"/>
          <p:nvPr/>
        </p:nvSpPr>
        <p:spPr>
          <a:xfrm>
            <a:off x="5457314" y="4741974"/>
            <a:ext cx="6637034" cy="20643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26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能够将符合自定义程序设计语言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SysY2022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的测试程序编译为 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RISC-V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汇编语言程序（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64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位，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RISC-V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），汇编代码要允许在较大地址空间内运行（即遵从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GCC -mcmodel=mandany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选项的约定），并通过汇编链接后在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64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位 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FPGA BOOM CPU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  <a:cs typeface="Microsoft JhengHei Light" panose="020B0304030504040204" pitchFamily="34" charset="-120"/>
              </a:rPr>
              <a:t>软核上运行。</a:t>
            </a:r>
            <a:endParaRPr lang="en-US" altLang="zh-CN" sz="1600" b="1" dirty="0">
              <a:solidFill>
                <a:srgbClr val="000000"/>
              </a:solidFill>
              <a:latin typeface="+mn-ea"/>
              <a:cs typeface="Microsoft JhengHei Light" panose="020B0304030504040204" pitchFamily="34" charset="-120"/>
            </a:endParaRPr>
          </a:p>
          <a:p>
            <a:pPr marL="342900" indent="-342900" algn="just">
              <a:lnSpc>
                <a:spcPts val="26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rgbClr val="000000"/>
                </a:solidFill>
                <a:effectLst/>
                <a:latin typeface="+mn-ea"/>
                <a:cs typeface="Microsoft JhengHei Light" panose="020B0304030504040204" pitchFamily="34" charset="-120"/>
              </a:rPr>
              <a:t>初赛阶段，参赛队不得使用 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+mn-ea"/>
                <a:cs typeface="Microsoft JhengHei Light" panose="020B0304030504040204" pitchFamily="34" charset="-120"/>
              </a:rPr>
              <a:t>SIMD 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+mn-ea"/>
                <a:cs typeface="Microsoft JhengHei Light" panose="020B0304030504040204" pitchFamily="34" charset="-120"/>
              </a:rPr>
              <a:t>指令；在决赛阶段，参赛队可根据开放的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+mn-ea"/>
                <a:cs typeface="Microsoft JhengHei Light" panose="020B0304030504040204" pitchFamily="34" charset="-120"/>
              </a:rPr>
              <a:t>SIMD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+mn-ea"/>
                <a:cs typeface="Microsoft JhengHei Light" panose="020B0304030504040204" pitchFamily="34" charset="-120"/>
              </a:rPr>
              <a:t>指令文档，使用 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+mn-ea"/>
                <a:cs typeface="Microsoft JhengHei Light" panose="020B0304030504040204" pitchFamily="34" charset="-120"/>
              </a:rPr>
              <a:t>SIMD 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+mn-ea"/>
                <a:cs typeface="Microsoft JhengHei Light" panose="020B0304030504040204" pitchFamily="34" charset="-120"/>
              </a:rPr>
              <a:t>指令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+mn-ea"/>
                <a:cs typeface="Microsoft JhengHei Light" panose="020B03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09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 1">
            <a:extLst>
              <a:ext uri="{FF2B5EF4-FFF2-40B4-BE49-F238E27FC236}">
                <a16:creationId xmlns:a16="http://schemas.microsoft.com/office/drawing/2014/main" id="{5F418A00-E507-4471-A609-AF381E71B136}"/>
              </a:ext>
            </a:extLst>
          </p:cNvPr>
          <p:cNvSpPr txBox="1"/>
          <p:nvPr/>
        </p:nvSpPr>
        <p:spPr bwMode="auto">
          <a:xfrm>
            <a:off x="242981" y="283752"/>
            <a:ext cx="2873081" cy="4552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5" tIns="45719" rIns="91435" bIns="45719" numCol="1" anchor="ctr" anchorCtr="0" compatLnSpc="1"/>
          <a:lstStyle/>
          <a:p>
            <a:pPr marL="914377" indent="-914377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RISC-V</a:t>
            </a:r>
            <a:r>
              <a:rPr lang="zh-CN" altLang="en-US" sz="2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硬件平台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7D376C9C-BD64-4C77-8054-6CD2D209AD51}"/>
              </a:ext>
            </a:extLst>
          </p:cNvPr>
          <p:cNvSpPr/>
          <p:nvPr/>
        </p:nvSpPr>
        <p:spPr>
          <a:xfrm>
            <a:off x="2428152" y="5659198"/>
            <a:ext cx="7444653" cy="8168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395B6AA-FAB5-4712-95A1-CF49BDD1711B}"/>
              </a:ext>
            </a:extLst>
          </p:cNvPr>
          <p:cNvSpPr/>
          <p:nvPr/>
        </p:nvSpPr>
        <p:spPr>
          <a:xfrm>
            <a:off x="2823973" y="5833561"/>
            <a:ext cx="3245243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XCZU15EG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PL</a:t>
            </a:r>
            <a:r>
              <a:rPr lang="zh-CN" altLang="en-US" sz="2000" b="1" dirty="0"/>
              <a:t>端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016EA97-BD5D-4C84-8B55-A3F9BEF6ECD5}"/>
              </a:ext>
            </a:extLst>
          </p:cNvPr>
          <p:cNvSpPr/>
          <p:nvPr/>
        </p:nvSpPr>
        <p:spPr>
          <a:xfrm>
            <a:off x="2823973" y="4266792"/>
            <a:ext cx="3245243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BOOM CPU </a:t>
            </a:r>
            <a:r>
              <a:rPr lang="zh-CN" altLang="en-US" sz="2000" b="1" dirty="0"/>
              <a:t>软核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E347172-B00F-48BC-A88E-F8EF8BD0A65C}"/>
              </a:ext>
            </a:extLst>
          </p:cNvPr>
          <p:cNvSpPr/>
          <p:nvPr/>
        </p:nvSpPr>
        <p:spPr>
          <a:xfrm>
            <a:off x="2823973" y="2811491"/>
            <a:ext cx="3245243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二进制测试程序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C391802-2E12-40B6-B5E1-E6C86DD38D5B}"/>
              </a:ext>
            </a:extLst>
          </p:cNvPr>
          <p:cNvSpPr/>
          <p:nvPr/>
        </p:nvSpPr>
        <p:spPr>
          <a:xfrm>
            <a:off x="2823973" y="1053742"/>
            <a:ext cx="3245243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测试用例源程序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201D08D9-3E5B-46A9-821B-74B315087D2B}"/>
              </a:ext>
            </a:extLst>
          </p:cNvPr>
          <p:cNvSpPr/>
          <p:nvPr/>
        </p:nvSpPr>
        <p:spPr>
          <a:xfrm>
            <a:off x="3491412" y="1580382"/>
            <a:ext cx="162222" cy="12090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7BD0EC-F55A-4D96-B215-7306D6167F15}"/>
              </a:ext>
            </a:extLst>
          </p:cNvPr>
          <p:cNvSpPr txBox="1"/>
          <p:nvPr/>
        </p:nvSpPr>
        <p:spPr>
          <a:xfrm>
            <a:off x="3638294" y="2009024"/>
            <a:ext cx="248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使用参赛队作品编译</a:t>
            </a:r>
            <a:endParaRPr lang="en-US" altLang="zh-CN" sz="1600" b="1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A1666C59-3EEB-4269-B854-6202FAE2744A}"/>
              </a:ext>
            </a:extLst>
          </p:cNvPr>
          <p:cNvSpPr/>
          <p:nvPr/>
        </p:nvSpPr>
        <p:spPr>
          <a:xfrm>
            <a:off x="3490262" y="3335916"/>
            <a:ext cx="162211" cy="91320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5AEB42-5F18-4674-80F5-8124081F1FE7}"/>
              </a:ext>
            </a:extLst>
          </p:cNvPr>
          <p:cNvSpPr txBox="1"/>
          <p:nvPr/>
        </p:nvSpPr>
        <p:spPr>
          <a:xfrm>
            <a:off x="3657978" y="367045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程序裸跑（无</a:t>
            </a:r>
            <a:r>
              <a:rPr lang="en-US" altLang="zh-CN" sz="1600" b="1" dirty="0"/>
              <a:t>OS</a:t>
            </a:r>
            <a:r>
              <a:rPr lang="zh-CN" altLang="en-US" sz="1600" b="1" dirty="0"/>
              <a:t>层）</a:t>
            </a:r>
            <a:endParaRPr lang="en-US" altLang="zh-CN" sz="1600" b="1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E5F2AD22-41D3-4F0B-BA6E-B6C0A9064329}"/>
              </a:ext>
            </a:extLst>
          </p:cNvPr>
          <p:cNvSpPr/>
          <p:nvPr/>
        </p:nvSpPr>
        <p:spPr>
          <a:xfrm>
            <a:off x="3490251" y="4788463"/>
            <a:ext cx="162223" cy="101579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133CAEF-32FA-45ED-8C0C-B26B145B5F8A}"/>
              </a:ext>
            </a:extLst>
          </p:cNvPr>
          <p:cNvSpPr txBox="1"/>
          <p:nvPr/>
        </p:nvSpPr>
        <p:spPr>
          <a:xfrm>
            <a:off x="3606467" y="5250142"/>
            <a:ext cx="2786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基于</a:t>
            </a:r>
            <a:r>
              <a:rPr lang="en-US" altLang="zh-CN" sz="1600" b="1" dirty="0"/>
              <a:t>FPGA</a:t>
            </a:r>
            <a:r>
              <a:rPr lang="zh-CN" altLang="en-US" sz="1600" b="1" dirty="0"/>
              <a:t>运行的</a:t>
            </a:r>
            <a:r>
              <a:rPr lang="en-US" altLang="zh-CN" sz="1600" b="1" dirty="0"/>
              <a:t>BOOM CPU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9C8D615-5C21-4DC3-BF51-42F64CF80845}"/>
              </a:ext>
            </a:extLst>
          </p:cNvPr>
          <p:cNvSpPr/>
          <p:nvPr/>
        </p:nvSpPr>
        <p:spPr>
          <a:xfrm>
            <a:off x="478776" y="1044537"/>
            <a:ext cx="1915212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VSCode + GDB</a:t>
            </a:r>
            <a:endParaRPr lang="zh-CN" altLang="en-US" b="1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C5B5DEE-5D68-469B-9D7D-45509C6DE850}"/>
              </a:ext>
            </a:extLst>
          </p:cNvPr>
          <p:cNvSpPr/>
          <p:nvPr/>
        </p:nvSpPr>
        <p:spPr>
          <a:xfrm>
            <a:off x="478776" y="2653273"/>
            <a:ext cx="1915212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OpenOCD</a:t>
            </a:r>
            <a:endParaRPr lang="zh-CN" altLang="en-US" b="1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58795DB-DA53-4204-A062-E8818696FDA0}"/>
              </a:ext>
            </a:extLst>
          </p:cNvPr>
          <p:cNvSpPr/>
          <p:nvPr/>
        </p:nvSpPr>
        <p:spPr>
          <a:xfrm>
            <a:off x="478776" y="4266792"/>
            <a:ext cx="1915212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JTAG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409358-9AE4-44CA-9B39-49B75324EE7F}"/>
              </a:ext>
            </a:extLst>
          </p:cNvPr>
          <p:cNvSpPr txBox="1"/>
          <p:nvPr/>
        </p:nvSpPr>
        <p:spPr>
          <a:xfrm>
            <a:off x="61937" y="158500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参赛队电脑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653EBAF-D0E0-49E5-8846-866C46621F1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436382" y="1548537"/>
            <a:ext cx="0" cy="1104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5135157-424C-415E-86F9-B0D54CC43CAE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2393988" y="4518792"/>
            <a:ext cx="42998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9EEBC0B-7258-4156-B225-53424128B72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1436382" y="3157273"/>
            <a:ext cx="0" cy="11095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D2C0FC3-6381-45AB-A234-C182770A6F21}"/>
              </a:ext>
            </a:extLst>
          </p:cNvPr>
          <p:cNvSpPr/>
          <p:nvPr/>
        </p:nvSpPr>
        <p:spPr>
          <a:xfrm>
            <a:off x="6353523" y="5833561"/>
            <a:ext cx="3245243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XCZU15EG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PS</a:t>
            </a:r>
            <a:r>
              <a:rPr lang="zh-CN" altLang="en-US" sz="2000" b="1" dirty="0"/>
              <a:t>端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97A2F66-CAD9-4C60-B32D-F210ED8BE97A}"/>
              </a:ext>
            </a:extLst>
          </p:cNvPr>
          <p:cNvSpPr/>
          <p:nvPr/>
        </p:nvSpPr>
        <p:spPr>
          <a:xfrm>
            <a:off x="6353523" y="4538466"/>
            <a:ext cx="3245243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ARM</a:t>
            </a:r>
            <a:r>
              <a:rPr lang="zh-CN" altLang="en-US" sz="2000" b="1" dirty="0"/>
              <a:t>硬核（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核，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核隔离）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A91649F-B75A-41AF-AABE-964C5A972061}"/>
              </a:ext>
            </a:extLst>
          </p:cNvPr>
          <p:cNvSpPr/>
          <p:nvPr/>
        </p:nvSpPr>
        <p:spPr>
          <a:xfrm>
            <a:off x="6353523" y="2210056"/>
            <a:ext cx="3245243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二进制测试程序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34D5872-13D2-4991-BDB1-0180DAC02D6D}"/>
              </a:ext>
            </a:extLst>
          </p:cNvPr>
          <p:cNvSpPr/>
          <p:nvPr/>
        </p:nvSpPr>
        <p:spPr>
          <a:xfrm>
            <a:off x="6353523" y="1055231"/>
            <a:ext cx="3245243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测试用例源程序</a:t>
            </a:r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86A4639A-A6E0-47B9-B99D-DB7B490B6B63}"/>
              </a:ext>
            </a:extLst>
          </p:cNvPr>
          <p:cNvSpPr/>
          <p:nvPr/>
        </p:nvSpPr>
        <p:spPr>
          <a:xfrm>
            <a:off x="6935952" y="1593698"/>
            <a:ext cx="162224" cy="5846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4FF13D4-64C0-43D8-9D68-AEFE6BBAE312}"/>
              </a:ext>
            </a:extLst>
          </p:cNvPr>
          <p:cNvSpPr txBox="1"/>
          <p:nvPr/>
        </p:nvSpPr>
        <p:spPr>
          <a:xfrm>
            <a:off x="7098175" y="1747609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使用参赛队作品编译</a:t>
            </a:r>
            <a:endParaRPr lang="en-US" altLang="zh-CN" sz="16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16E11DC-3B75-4252-AEE8-FC819E358A9F}"/>
              </a:ext>
            </a:extLst>
          </p:cNvPr>
          <p:cNvSpPr txBox="1"/>
          <p:nvPr/>
        </p:nvSpPr>
        <p:spPr>
          <a:xfrm>
            <a:off x="7098175" y="2843133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测试程序运行在</a:t>
            </a:r>
            <a:r>
              <a:rPr lang="en-US" altLang="zh-CN" sz="1600" b="1" dirty="0"/>
              <a:t>Linux</a:t>
            </a:r>
            <a:r>
              <a:rPr lang="zh-CN" altLang="en-US" sz="1600" b="1" dirty="0"/>
              <a:t>上</a:t>
            </a:r>
            <a:endParaRPr lang="en-US" altLang="zh-CN" sz="1600" b="1" dirty="0"/>
          </a:p>
        </p:txBody>
      </p:sp>
      <p:sp>
        <p:nvSpPr>
          <p:cNvPr id="53" name="箭头: 下 52">
            <a:extLst>
              <a:ext uri="{FF2B5EF4-FFF2-40B4-BE49-F238E27FC236}">
                <a16:creationId xmlns:a16="http://schemas.microsoft.com/office/drawing/2014/main" id="{BF8E3ADF-1CFD-4B55-8204-DD8F713E2AB2}"/>
              </a:ext>
            </a:extLst>
          </p:cNvPr>
          <p:cNvSpPr/>
          <p:nvPr/>
        </p:nvSpPr>
        <p:spPr>
          <a:xfrm>
            <a:off x="6935952" y="5068770"/>
            <a:ext cx="162223" cy="72278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D9B5408-F660-467E-BAD3-ABA6DBBBC39E}"/>
              </a:ext>
            </a:extLst>
          </p:cNvPr>
          <p:cNvSpPr txBox="1"/>
          <p:nvPr/>
        </p:nvSpPr>
        <p:spPr>
          <a:xfrm>
            <a:off x="7054274" y="5260803"/>
            <a:ext cx="2661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XCZU15EG</a:t>
            </a:r>
            <a:r>
              <a:rPr lang="zh-CN" altLang="en-US" sz="1600" b="1" dirty="0"/>
              <a:t>开发板</a:t>
            </a:r>
            <a:r>
              <a:rPr lang="en-US" altLang="zh-CN" sz="1600" b="1" dirty="0"/>
              <a:t>ARM</a:t>
            </a:r>
            <a:r>
              <a:rPr lang="zh-CN" altLang="en-US" sz="1600" b="1" dirty="0"/>
              <a:t>硬核</a:t>
            </a:r>
            <a:endParaRPr lang="en-US" altLang="zh-CN" sz="1600" b="1" dirty="0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2B09FB62-3FCA-4A82-98AA-ED09C0C889B1}"/>
              </a:ext>
            </a:extLst>
          </p:cNvPr>
          <p:cNvSpPr/>
          <p:nvPr/>
        </p:nvSpPr>
        <p:spPr>
          <a:xfrm>
            <a:off x="6353523" y="3378706"/>
            <a:ext cx="3245243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Ubuntu 22.04 LTS</a:t>
            </a:r>
            <a:endParaRPr lang="zh-CN" altLang="en-US" sz="2000" b="1" dirty="0"/>
          </a:p>
        </p:txBody>
      </p:sp>
      <p:sp>
        <p:nvSpPr>
          <p:cNvPr id="56" name="箭头: 下 55">
            <a:extLst>
              <a:ext uri="{FF2B5EF4-FFF2-40B4-BE49-F238E27FC236}">
                <a16:creationId xmlns:a16="http://schemas.microsoft.com/office/drawing/2014/main" id="{5C03F82B-8A8F-4199-AF71-4CEEBDB58A05}"/>
              </a:ext>
            </a:extLst>
          </p:cNvPr>
          <p:cNvSpPr/>
          <p:nvPr/>
        </p:nvSpPr>
        <p:spPr>
          <a:xfrm>
            <a:off x="6930458" y="3900162"/>
            <a:ext cx="167717" cy="6120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DFEB7F2-FBD4-470A-9A87-39F38400380F}"/>
              </a:ext>
            </a:extLst>
          </p:cNvPr>
          <p:cNvSpPr txBox="1"/>
          <p:nvPr/>
        </p:nvSpPr>
        <p:spPr>
          <a:xfrm>
            <a:off x="7054274" y="3978194"/>
            <a:ext cx="236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ARM</a:t>
            </a:r>
            <a:r>
              <a:rPr lang="zh-CN" altLang="en-US" sz="1600" b="1" dirty="0"/>
              <a:t>硬核上运行的</a:t>
            </a:r>
            <a:r>
              <a:rPr lang="en-US" altLang="zh-CN" sz="1600" b="1" dirty="0"/>
              <a:t>Linux</a:t>
            </a:r>
          </a:p>
        </p:txBody>
      </p:sp>
      <p:sp>
        <p:nvSpPr>
          <p:cNvPr id="58" name="箭头: 下 57">
            <a:extLst>
              <a:ext uri="{FF2B5EF4-FFF2-40B4-BE49-F238E27FC236}">
                <a16:creationId xmlns:a16="http://schemas.microsoft.com/office/drawing/2014/main" id="{2B6440FB-E107-4379-961B-D19AC6C10B3A}"/>
              </a:ext>
            </a:extLst>
          </p:cNvPr>
          <p:cNvSpPr/>
          <p:nvPr/>
        </p:nvSpPr>
        <p:spPr>
          <a:xfrm>
            <a:off x="6935952" y="2733884"/>
            <a:ext cx="162223" cy="61851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A05A8D-4815-4924-893D-7870BCD45824}"/>
              </a:ext>
            </a:extLst>
          </p:cNvPr>
          <p:cNvSpPr/>
          <p:nvPr/>
        </p:nvSpPr>
        <p:spPr>
          <a:xfrm>
            <a:off x="10147714" y="1053815"/>
            <a:ext cx="1800000" cy="50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VSCode + GDB</a:t>
            </a:r>
            <a:endParaRPr lang="zh-CN" altLang="en-US" b="1" dirty="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04BEFF8C-CD19-45EE-A704-A2ED3B5EECBD}"/>
              </a:ext>
            </a:extLst>
          </p:cNvPr>
          <p:cNvSpPr/>
          <p:nvPr/>
        </p:nvSpPr>
        <p:spPr>
          <a:xfrm>
            <a:off x="10147714" y="3378704"/>
            <a:ext cx="1800000" cy="504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GDB Server</a:t>
            </a:r>
            <a:endParaRPr lang="zh-CN" altLang="en-US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AE60D7F-2827-4879-B342-8FAAB0F709D3}"/>
              </a:ext>
            </a:extLst>
          </p:cNvPr>
          <p:cNvSpPr txBox="1"/>
          <p:nvPr/>
        </p:nvSpPr>
        <p:spPr>
          <a:xfrm>
            <a:off x="11047714" y="16434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参赛队电脑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7BB5CC2-851E-4AFD-8CB7-9820C9C82073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11047714" y="1557815"/>
            <a:ext cx="0" cy="18208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86D3C41A-8E4A-4879-A043-09F2E9A4BF73}"/>
              </a:ext>
            </a:extLst>
          </p:cNvPr>
          <p:cNvCxnSpPr>
            <a:cxnSpLocks/>
            <a:stCxn id="55" idx="3"/>
            <a:endCxn id="65" idx="1"/>
          </p:cNvCxnSpPr>
          <p:nvPr/>
        </p:nvCxnSpPr>
        <p:spPr>
          <a:xfrm flipV="1">
            <a:off x="9598766" y="3630705"/>
            <a:ext cx="54894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BEBE889D-A5D4-4332-BB13-505799A97A60}"/>
              </a:ext>
            </a:extLst>
          </p:cNvPr>
          <p:cNvSpPr txBox="1"/>
          <p:nvPr/>
        </p:nvSpPr>
        <p:spPr>
          <a:xfrm>
            <a:off x="2342284" y="6484876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XCZU15EG</a:t>
            </a:r>
            <a:r>
              <a:rPr lang="zh-CN" altLang="en-US" sz="2000" b="1" dirty="0"/>
              <a:t>硬件开发板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ECB8BC2F-6713-48DF-8C0A-294620C63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756" y="5056693"/>
            <a:ext cx="1843211" cy="15219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42B80A8A-8581-4049-B68A-0C54AD681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012" y="4067734"/>
            <a:ext cx="1958702" cy="27246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203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 1">
            <a:extLst>
              <a:ext uri="{FF2B5EF4-FFF2-40B4-BE49-F238E27FC236}">
                <a16:creationId xmlns:a16="http://schemas.microsoft.com/office/drawing/2014/main" id="{5F418A00-E507-4471-A609-AF381E71B136}"/>
              </a:ext>
            </a:extLst>
          </p:cNvPr>
          <p:cNvSpPr txBox="1"/>
          <p:nvPr/>
        </p:nvSpPr>
        <p:spPr bwMode="auto">
          <a:xfrm>
            <a:off x="242981" y="283752"/>
            <a:ext cx="1741178" cy="4552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5" tIns="45719" rIns="91435" bIns="45719" numCol="1" anchor="ctr" anchorCtr="0" compatLnSpc="1"/>
          <a:lstStyle/>
          <a:p>
            <a:pPr marL="914377" indent="-914377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平台演示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D64C5D-EBB8-4ED1-92C6-17908B842CDB}"/>
              </a:ext>
            </a:extLst>
          </p:cNvPr>
          <p:cNvSpPr/>
          <p:nvPr/>
        </p:nvSpPr>
        <p:spPr>
          <a:xfrm>
            <a:off x="5231906" y="3764132"/>
            <a:ext cx="6591670" cy="2863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5400" dirty="0"/>
              <a:t>进入平台演示</a:t>
            </a:r>
            <a:r>
              <a:rPr lang="en-US" altLang="zh-CN" sz="5400" dirty="0"/>
              <a:t>...</a:t>
            </a:r>
            <a:endParaRPr lang="zh-CN" altLang="en-US" sz="5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A8BB40-867B-4F97-BF9F-6ECC2142C682}"/>
              </a:ext>
            </a:extLst>
          </p:cNvPr>
          <p:cNvSpPr txBox="1"/>
          <p:nvPr/>
        </p:nvSpPr>
        <p:spPr>
          <a:xfrm>
            <a:off x="242981" y="952969"/>
            <a:ext cx="8185254" cy="4142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93395" indent="-493395">
              <a:lnSpc>
                <a:spcPct val="167000"/>
              </a:lnSpc>
            </a:pPr>
            <a:r>
              <a:rPr lang="zh-CN" altLang="zh-CN" sz="2000" b="1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大赛网站提供多种软件开发工具及设计资料，包括但不限于下列内容：</a:t>
            </a:r>
          </a:p>
          <a:p>
            <a:pPr marL="342900" lvl="0" indent="-342900">
              <a:lnSpc>
                <a:spcPct val="167000"/>
              </a:lnSpc>
              <a:buFont typeface="+mj-lt"/>
              <a:buAutoNum type="arabicPeriod"/>
            </a:pPr>
            <a:r>
              <a:rPr lang="zh-CN" altLang="zh-CN" sz="2000" b="1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SysY2022 程序设计语言规范、文法及说明。</a:t>
            </a:r>
          </a:p>
          <a:p>
            <a:pPr marL="342900" lvl="0" indent="-342900">
              <a:lnSpc>
                <a:spcPct val="167000"/>
              </a:lnSpc>
              <a:buFont typeface="+mj-lt"/>
              <a:buAutoNum type="arabicPeriod"/>
            </a:pPr>
            <a:r>
              <a:rPr lang="zh-CN" altLang="zh-CN" sz="2000" b="1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CG-FPGA15EG ARM Cortex-A53 MPcore硬件技术规范。</a:t>
            </a:r>
          </a:p>
          <a:p>
            <a:pPr marL="342900" lvl="0" indent="-342900">
              <a:lnSpc>
                <a:spcPct val="167000"/>
              </a:lnSpc>
              <a:buFont typeface="+mj-lt"/>
              <a:buAutoNum type="arabicPeriod"/>
            </a:pPr>
            <a:r>
              <a:rPr lang="zh-CN" altLang="zh-CN" sz="2000" b="1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CG-FPGA15EG BOOM软核硬件技术规范。</a:t>
            </a:r>
          </a:p>
          <a:p>
            <a:pPr marL="342900" lvl="0" indent="-342900">
              <a:lnSpc>
                <a:spcPct val="167000"/>
              </a:lnSpc>
              <a:buFont typeface="+mj-lt"/>
              <a:buAutoNum type="arabicPeriod"/>
            </a:pPr>
            <a:r>
              <a:rPr lang="zh-CN" altLang="zh-CN" sz="2000" b="1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竞赛平台（代码托管平台、竞赛评测系统）使用文档。</a:t>
            </a:r>
          </a:p>
          <a:p>
            <a:pPr marL="342900" lvl="0" indent="-342900">
              <a:lnSpc>
                <a:spcPct val="167000"/>
              </a:lnSpc>
              <a:buFont typeface="+mj-lt"/>
              <a:buAutoNum type="arabicPeriod"/>
            </a:pPr>
            <a:r>
              <a:rPr lang="zh-CN" altLang="zh-CN" sz="2000" b="1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性能基准测试程序及其文档。</a:t>
            </a:r>
          </a:p>
          <a:p>
            <a:pPr marL="342900" lvl="0" indent="-342900">
              <a:lnSpc>
                <a:spcPct val="167000"/>
              </a:lnSpc>
              <a:buFont typeface="+mj-lt"/>
              <a:buAutoNum type="arabicPeriod"/>
            </a:pPr>
            <a:r>
              <a:rPr lang="zh-CN" altLang="zh-CN" sz="2000" b="1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QEMU本地调试指南。</a:t>
            </a:r>
            <a:endParaRPr lang="en-US" altLang="zh-CN" sz="2000" b="1" dirty="0">
              <a:solidFill>
                <a:srgbClr val="000000"/>
              </a:solidFill>
              <a:effectLst/>
              <a:latin typeface="+mn-ea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67000"/>
              </a:lnSpc>
              <a:buFont typeface="+mj-lt"/>
              <a:buAutoNum type="arabicPeriod"/>
            </a:pPr>
            <a:r>
              <a:rPr lang="en-US" altLang="zh-CN" sz="2000" b="1" dirty="0">
                <a:solidFill>
                  <a:srgbClr val="000000"/>
                </a:solidFill>
                <a:effectLst/>
                <a:latin typeface="+mn-ea"/>
                <a:cs typeface="Microsoft JhengHei Light" panose="020B0304030504040204" pitchFamily="34" charset="-120"/>
              </a:rPr>
              <a:t>GDB+OpenOCD在线调试指南。</a:t>
            </a:r>
            <a:endParaRPr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565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1"/>
            <a:ext cx="12192001" cy="685800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/>
        </p:nvSpPr>
        <p:spPr>
          <a:xfrm flipH="1">
            <a:off x="0" y="-2"/>
            <a:ext cx="12192000" cy="6858003"/>
          </a:xfrm>
          <a:prstGeom prst="rect">
            <a:avLst/>
          </a:prstGeom>
          <a:solidFill>
            <a:srgbClr val="CC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4855513" y="2163324"/>
            <a:ext cx="2650067" cy="1323433"/>
          </a:xfrm>
          <a:prstGeom prst="rect">
            <a:avLst/>
          </a:prstGeom>
          <a:noFill/>
        </p:spPr>
        <p:txBody>
          <a:bodyPr wrap="square" lIns="91435" tIns="45717" rIns="91435" bIns="45717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谢谢！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89614" y="3683880"/>
            <a:ext cx="4181868" cy="400103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THANKS FOR YOUR ATTENTION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871</Words>
  <Application>Microsoft Office PowerPoint</Application>
  <PresentationFormat>宽屏</PresentationFormat>
  <Paragraphs>123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超</dc:creator>
  <cp:lastModifiedBy>超</cp:lastModifiedBy>
  <cp:revision>336</cp:revision>
  <dcterms:created xsi:type="dcterms:W3CDTF">2023-11-19T13:14:52Z</dcterms:created>
  <dcterms:modified xsi:type="dcterms:W3CDTF">2025-04-25T06:07:33Z</dcterms:modified>
</cp:coreProperties>
</file>